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comments+xml" PartName="/ppt/comments/comment2.xml"/>
  <Override ContentType="application/vnd.openxmlformats-officedocument.presentationml.comments+xml" PartName="/ppt/comments/comment5.xml"/>
  <Override ContentType="application/vnd.openxmlformats-officedocument.presentationml.comments+xml" PartName="/ppt/comments/comment6.xml"/>
  <Override ContentType="application/vnd.openxmlformats-officedocument.presentationml.comments+xml" PartName="/ppt/comments/comment4.xml"/>
  <Override ContentType="application/vnd.openxmlformats-officedocument.presentationml.comments+xml" PartName="/ppt/comments/comment3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binary" PartName="/ppt/metadata"/>
  <Override ContentType="application/vnd.openxmlformats-officedocument.presentationml.notesMaster+xml" PartName="/ppt/notesMasters/notesMaster1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48" r:id="rId5"/>
    <p:sldMasterId id="2147483660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y="6858000" cx="12192000"/>
  <p:notesSz cx="6858000" cy="9144000"/>
  <p:embeddedFontLst>
    <p:embeddedFont>
      <p:font typeface="Arial Narrow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3840">
          <p15:clr>
            <a:srgbClr val="000000"/>
          </p15:clr>
        </p15:guide>
      </p15:sldGuideLst>
    </p:ext>
    <p:ext uri="http://customooxmlschemas.google.com/">
      <go:slidesCustomData xmlns:go="http://customooxmlschemas.google.com/" r:id="rId24" roundtripDataSignature="AMtx7mg+if0bEa4TtT4fQIMzCJqrlrIgWQ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Author clrIdx="0" id="0" initials="" lastIdx="12" name="Bibiana Arias Valencia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rialNarrow-regular.fntdata"/><Relationship Id="rId11" Type="http://schemas.openxmlformats.org/officeDocument/2006/relationships/slide" Target="slides/slide4.xml"/><Relationship Id="rId22" Type="http://schemas.openxmlformats.org/officeDocument/2006/relationships/font" Target="fonts/ArialNarrow-italic.fntdata"/><Relationship Id="rId10" Type="http://schemas.openxmlformats.org/officeDocument/2006/relationships/slide" Target="slides/slide3.xml"/><Relationship Id="rId21" Type="http://schemas.openxmlformats.org/officeDocument/2006/relationships/font" Target="fonts/ArialNarrow-bold.fntdata"/><Relationship Id="rId13" Type="http://schemas.openxmlformats.org/officeDocument/2006/relationships/slide" Target="slides/slide6.xml"/><Relationship Id="rId24" Type="http://customschemas.google.com/relationships/presentationmetadata" Target="metadata"/><Relationship Id="rId12" Type="http://schemas.openxmlformats.org/officeDocument/2006/relationships/slide" Target="slides/slide5.xml"/><Relationship Id="rId23" Type="http://schemas.openxmlformats.org/officeDocument/2006/relationships/font" Target="fonts/ArialNarrow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commentAuthors" Target="commentAuthors.xml"/><Relationship Id="rId9" Type="http://schemas.openxmlformats.org/officeDocument/2006/relationships/slide" Target="slides/slide2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2.xml"/><Relationship Id="rId6" Type="http://schemas.openxmlformats.org/officeDocument/2006/relationships/slideMaster" Target="slideMasters/slideMaster2.xml"/><Relationship Id="rId18" Type="http://schemas.openxmlformats.org/officeDocument/2006/relationships/slide" Target="slides/slide1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 authorId="0" idx="1" dt="2019-04-02T16:17:05.040">
    <p:pos x="6790" y="780"/>
    <p:text>Por favor conservar los dos colores para el título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JrzsHaw"/>
      </p:ext>
    </p:extLst>
  </p:cm>
  <p:cm authorId="0" idx="2" dt="2019-04-02T16:20:12.849">
    <p:pos x="5214" y="2201"/>
    <p:text>Para los cuerpos de texto resaltar palabras o frases importantes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JrzsHbE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 authorId="0" idx="3" dt="2019-04-02T16:20:12.849">
    <p:pos x="5214" y="2201"/>
    <p:text>Para los cuerpos de texto resaltar palabras o frases importantes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JrzsHa0"/>
      </p:ext>
    </p:extLst>
  </p:cm>
  <p:cm authorId="0" idx="4" dt="2019-04-02T16:17:05.040">
    <p:pos x="6790" y="780"/>
    <p:text>Por favor conservar los dos colores para el título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JrzsHbU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 authorId="0" idx="5" dt="2019-04-02T16:20:12.849">
    <p:pos x="5214" y="2201"/>
    <p:text>Para los cuerpos de texto resaltar palabras o frases importantes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JrzsHa8"/>
      </p:ext>
    </p:extLst>
  </p:cm>
  <p:cm authorId="0" idx="6" dt="2019-04-02T16:17:05.040">
    <p:pos x="6790" y="780"/>
    <p:text>Por favor conservar los dos colores para el título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JrzsHbI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 authorId="0" idx="7" dt="2019-04-02T16:20:12.849">
    <p:pos x="5214" y="2201"/>
    <p:text>Para los cuerpos de texto resaltar palabras o frases importantes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JrzsHbM"/>
      </p:ext>
    </p:extLst>
  </p:cm>
  <p:cm authorId="0" idx="8" dt="2019-04-02T16:17:05.040">
    <p:pos x="6790" y="780"/>
    <p:text>Por favor conservar los dos colores para el título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JrzsHbQ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 authorId="0" idx="9" dt="2019-04-02T16:20:12.849">
    <p:pos x="5214" y="2201"/>
    <p:text>Para los cuerpos de texto resaltar palabras o frases importantes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JrzsHbA"/>
      </p:ext>
    </p:extLst>
  </p:cm>
  <p:cm authorId="0" idx="10" dt="2019-04-02T16:17:05.040">
    <p:pos x="6790" y="780"/>
    <p:text>Por favor conservar los dos colores para el título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JrzsHa4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 authorId="0" idx="11" dt="2019-04-02T16:20:12.849">
    <p:pos x="5214" y="2201"/>
    <p:text>Para los cuerpos de texto resaltar palabras o frases importantes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JrzsHas"/>
      </p:ext>
    </p:extLst>
  </p:cm>
  <p:cm authorId="0" idx="12" dt="2019-04-02T16:17:05.040">
    <p:pos x="6790" y="780"/>
    <p:text>Por favor conservar los dos colores para el título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JrzsHbY"/>
      </p:ext>
    </p:extLst>
  </p:cm>
</p:cmLst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2" y="0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2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2" y="8685212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5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35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5" name="Google Shape;75;p3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3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3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6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36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81" name="Google Shape;81;p3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3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3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18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7" name="Google Shape;97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19"/>
          <p:cNvSpPr txBox="1"/>
          <p:nvPr>
            <p:ph idx="1" type="body"/>
          </p:nvPr>
        </p:nvSpPr>
        <p:spPr>
          <a:xfrm rot="5400000">
            <a:off x="3920332" y="-1256506"/>
            <a:ext cx="4351337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3" name="Google Shape;103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2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9" name="Google Shape;109;p2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10" name="Google Shape;110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21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16" name="Google Shape;116;p21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17" name="Google Shape;117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23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28" name="Google Shape;128;p23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9" name="Google Shape;129;p23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30" name="Google Shape;130;p23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1" name="Google Shape;131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4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24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7" name="Google Shape;137;p24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8" name="Google Shape;138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5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5"/>
          <p:cNvSpPr txBox="1"/>
          <p:nvPr>
            <p:ph idx="1" type="body"/>
          </p:nvPr>
        </p:nvSpPr>
        <p:spPr>
          <a:xfrm>
            <a:off x="838200" y="1825625"/>
            <a:ext cx="1051560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" name="Google Shape;22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5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25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44" name="Google Shape;144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6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26"/>
          <p:cNvSpPr txBox="1"/>
          <p:nvPr>
            <p:ph idx="1" type="body"/>
          </p:nvPr>
        </p:nvSpPr>
        <p:spPr>
          <a:xfrm>
            <a:off x="838200" y="1825625"/>
            <a:ext cx="1051560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0" name="Google Shape;150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7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27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56" name="Google Shape;156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8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28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9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29"/>
          <p:cNvSpPr txBox="1"/>
          <p:nvPr>
            <p:ph idx="1" type="body"/>
          </p:nvPr>
        </p:nvSpPr>
        <p:spPr>
          <a:xfrm rot="5400000">
            <a:off x="3920332" y="-1256506"/>
            <a:ext cx="4351337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4" name="Google Shape;34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3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" name="Google Shape;40;p3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41" name="Google Shape;41;p3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3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3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3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31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47" name="Google Shape;47;p31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48" name="Google Shape;48;p3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3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3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32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3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3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3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33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33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9" name="Google Shape;59;p33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0" name="Google Shape;60;p33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1" name="Google Shape;61;p33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2" name="Google Shape;62;p3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3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3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4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34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8" name="Google Shape;68;p34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9" name="Google Shape;69;p3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3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3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22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" name="Google Shape;11;p13"/>
          <p:cNvSpPr txBox="1"/>
          <p:nvPr>
            <p:ph idx="1" type="body"/>
          </p:nvPr>
        </p:nvSpPr>
        <p:spPr>
          <a:xfrm>
            <a:off x="838200" y="1825625"/>
            <a:ext cx="1051560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" name="Google Shape;86;p16"/>
          <p:cNvSpPr txBox="1"/>
          <p:nvPr>
            <p:ph idx="1" type="body"/>
          </p:nvPr>
        </p:nvSpPr>
        <p:spPr>
          <a:xfrm>
            <a:off x="838200" y="1825625"/>
            <a:ext cx="1051560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" name="Google Shape;87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8" name="Google Shape;88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9" name="Google Shape;89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comments" Target="../comments/comment5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comments" Target="../comments/comment6.xml"/><Relationship Id="rId4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comments" Target="../comments/comment1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comments" Target="../comments/comment2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comments" Target="../comments/comment3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comments" Target="../comments/comment4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"/>
          <p:cNvSpPr txBox="1"/>
          <p:nvPr/>
        </p:nvSpPr>
        <p:spPr>
          <a:xfrm>
            <a:off x="4321175" y="5008562"/>
            <a:ext cx="3549650" cy="3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Calibri"/>
              <a:buNone/>
            </a:pPr>
            <a:r>
              <a:rPr b="1" i="0" lang="en-US" sz="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Código: GCO-FR-03                                                                                                             Versión 8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0"/>
          <p:cNvSpPr txBox="1"/>
          <p:nvPr/>
        </p:nvSpPr>
        <p:spPr>
          <a:xfrm>
            <a:off x="1543050" y="979487"/>
            <a:ext cx="9236075" cy="7080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99A3"/>
              </a:buClr>
              <a:buSzPts val="4000"/>
              <a:buFont typeface="Arial Narrow"/>
              <a:buNone/>
            </a:pPr>
            <a:r>
              <a:rPr b="1" i="0" lang="en-US" sz="4000" u="none" cap="none" strike="noStrike">
                <a:solidFill>
                  <a:srgbClr val="2A99A3"/>
                </a:solidFill>
                <a:latin typeface="Arial Narrow"/>
                <a:ea typeface="Arial Narrow"/>
                <a:cs typeface="Arial Narrow"/>
                <a:sym typeface="Arial Narrow"/>
              </a:rPr>
              <a:t>Cronograma</a:t>
            </a:r>
            <a:endParaRPr/>
          </a:p>
        </p:txBody>
      </p:sp>
      <p:sp>
        <p:nvSpPr>
          <p:cNvPr id="215" name="Google Shape;215;p10"/>
          <p:cNvSpPr txBox="1"/>
          <p:nvPr/>
        </p:nvSpPr>
        <p:spPr>
          <a:xfrm>
            <a:off x="2049462" y="2303462"/>
            <a:ext cx="8221662" cy="12001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Este debe ser acorde con el desarrollo de las unidades de aprendizaje de cada programa de Técnica Laboral respectivo. El cronograma será presentado de común acuerdo entre docentes y estudiantes y de acuerdo a las instrucciones de la Coordinación Académica en cada caso.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1"/>
          <p:cNvSpPr txBox="1"/>
          <p:nvPr/>
        </p:nvSpPr>
        <p:spPr>
          <a:xfrm>
            <a:off x="1543050" y="979487"/>
            <a:ext cx="9236075" cy="7080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99A3"/>
              </a:buClr>
              <a:buSzPts val="4000"/>
              <a:buFont typeface="Arial Narrow"/>
              <a:buNone/>
            </a:pPr>
            <a:r>
              <a:rPr b="1" i="0" lang="en-US" sz="4000" u="none" cap="none" strike="noStrike">
                <a:solidFill>
                  <a:srgbClr val="2A99A3"/>
                </a:solidFill>
                <a:latin typeface="Arial Narrow"/>
                <a:ea typeface="Arial Narrow"/>
                <a:cs typeface="Arial Narrow"/>
                <a:sym typeface="Arial Narrow"/>
              </a:rPr>
              <a:t>Referencias. </a:t>
            </a:r>
            <a:endParaRPr/>
          </a:p>
        </p:txBody>
      </p:sp>
      <p:sp>
        <p:nvSpPr>
          <p:cNvPr id="221" name="Google Shape;221;p11"/>
          <p:cNvSpPr txBox="1"/>
          <p:nvPr/>
        </p:nvSpPr>
        <p:spPr>
          <a:xfrm>
            <a:off x="2049462" y="2303462"/>
            <a:ext cx="8221662" cy="6461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Presentación de las fuentes bibliográficas que sirvieron de apoyo para la construcción y desarrollo de la propuesta (mínimo 5 referencias). Utilizar formato APA. </a:t>
            </a:r>
            <a:endParaRPr/>
          </a:p>
        </p:txBody>
      </p:sp>
      <p:pic>
        <p:nvPicPr>
          <p:cNvPr descr="Expotecnológica – Sitio de la IUPascual Bravo, dedicado a la ..." id="222" name="Google Shape;222;p11"/>
          <p:cNvPicPr preferRelativeResize="0"/>
          <p:nvPr/>
        </p:nvPicPr>
        <p:blipFill rotWithShape="1">
          <a:blip r:embed="rId4">
            <a:alphaModFix/>
          </a:blip>
          <a:srcRect b="0" l="20263" r="19745" t="0"/>
          <a:stretch/>
        </p:blipFill>
        <p:spPr>
          <a:xfrm>
            <a:off x="10779125" y="1560512"/>
            <a:ext cx="1385887" cy="8937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2"/>
          <p:cNvSpPr txBox="1"/>
          <p:nvPr/>
        </p:nvSpPr>
        <p:spPr>
          <a:xfrm>
            <a:off x="1373187" y="4724400"/>
            <a:ext cx="5326062" cy="5222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Calibri"/>
              <a:buNone/>
            </a:pPr>
            <a:r>
              <a:rPr b="1" i="0" lang="en-US" sz="2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Nombres y Apellidos</a:t>
            </a:r>
            <a:endParaRPr/>
          </a:p>
        </p:txBody>
      </p:sp>
      <p:sp>
        <p:nvSpPr>
          <p:cNvPr id="228" name="Google Shape;228;p12"/>
          <p:cNvSpPr txBox="1"/>
          <p:nvPr/>
        </p:nvSpPr>
        <p:spPr>
          <a:xfrm>
            <a:off x="1373187" y="5102225"/>
            <a:ext cx="5326062" cy="4000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alibri"/>
              <a:buNone/>
            </a:pPr>
            <a:r>
              <a:rPr b="0" i="0" lang="en-US" sz="2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Dependencia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4"/>
          <p:cNvSpPr txBox="1"/>
          <p:nvPr/>
        </p:nvSpPr>
        <p:spPr>
          <a:xfrm>
            <a:off x="1366837" y="866775"/>
            <a:ext cx="9450387" cy="13239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Calibri"/>
              <a:buNone/>
            </a:pPr>
            <a:r>
              <a:rPr b="1" lang="en-US" sz="8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nombreProyecto</a:t>
            </a:r>
            <a:endParaRPr/>
          </a:p>
        </p:txBody>
      </p:sp>
      <p:sp>
        <p:nvSpPr>
          <p:cNvPr id="177" name="Google Shape;177;p4"/>
          <p:cNvSpPr txBox="1"/>
          <p:nvPr/>
        </p:nvSpPr>
        <p:spPr>
          <a:xfrm>
            <a:off x="1266825" y="2619375"/>
            <a:ext cx="9550400" cy="9239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D966"/>
              </a:buClr>
              <a:buSzPts val="5400"/>
              <a:buFont typeface="Calibri"/>
              <a:buNone/>
            </a:pPr>
            <a:r>
              <a:rPr b="1" i="0" lang="en-US" sz="5400" u="none" cap="none" strike="noStrike">
                <a:solidFill>
                  <a:srgbClr val="FFD966"/>
                </a:solidFill>
                <a:latin typeface="Calibri"/>
                <a:ea typeface="Calibri"/>
                <a:cs typeface="Calibri"/>
                <a:sym typeface="Calibri"/>
              </a:rPr>
              <a:t>Nombres de los integrantes</a:t>
            </a:r>
            <a:endParaRPr/>
          </a:p>
        </p:txBody>
      </p:sp>
      <p:sp>
        <p:nvSpPr>
          <p:cNvPr id="178" name="Google Shape;178;p4"/>
          <p:cNvSpPr txBox="1"/>
          <p:nvPr/>
        </p:nvSpPr>
        <p:spPr>
          <a:xfrm>
            <a:off x="933450" y="1944687"/>
            <a:ext cx="9550400" cy="492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600"/>
              <a:buFont typeface="Calibri"/>
              <a:buNone/>
            </a:pPr>
            <a:r>
              <a:rPr b="1" i="0" lang="en-US" sz="26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Ejemplo: </a:t>
            </a:r>
            <a:r>
              <a:rPr b="1" i="0" lang="en-US" sz="2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Diseño de Sistemas Térmicos</a:t>
            </a:r>
            <a:endParaRPr/>
          </a:p>
        </p:txBody>
      </p:sp>
      <p:sp>
        <p:nvSpPr>
          <p:cNvPr id="179" name="Google Shape;179;p4"/>
          <p:cNvSpPr txBox="1"/>
          <p:nvPr/>
        </p:nvSpPr>
        <p:spPr>
          <a:xfrm>
            <a:off x="596900" y="3646487"/>
            <a:ext cx="11317287" cy="20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</a:pPr>
            <a:r>
              <a:rPr b="1" i="0" lang="en-US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Institución Educativa</a:t>
            </a:r>
            <a:r>
              <a:rPr b="1" i="0" lang="en-US" sz="24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xxxxxxxxxxxx </a:t>
            </a:r>
            <a:r>
              <a:rPr b="1" i="0" lang="en-US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(Favor reemplazar las x por el nombre de la institución)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</a:pPr>
            <a:r>
              <a:t/>
            </a:r>
            <a:endParaRPr b="1" i="0" sz="26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</a:pPr>
            <a:r>
              <a:rPr b="1" i="0" lang="en-US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Programa de formación:</a:t>
            </a:r>
            <a:r>
              <a:rPr b="1" i="0" lang="en-US" sz="24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 xxxxxxxxxx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</a:pPr>
            <a:r>
              <a:rPr b="1" i="0" lang="en-US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Grado: </a:t>
            </a:r>
            <a:r>
              <a:rPr b="1" i="0" lang="en-US" sz="24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xx</a:t>
            </a:r>
            <a:r>
              <a:rPr b="1" i="0" lang="en-US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°(favor reemplazar las x)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5"/>
          <p:cNvSpPr txBox="1"/>
          <p:nvPr/>
        </p:nvSpPr>
        <p:spPr>
          <a:xfrm>
            <a:off x="1543050" y="979487"/>
            <a:ext cx="9236075" cy="7080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99A3"/>
              </a:buClr>
              <a:buSzPts val="4000"/>
              <a:buFont typeface="Arial Narrow"/>
              <a:buNone/>
            </a:pPr>
            <a:r>
              <a:rPr b="1" i="0" lang="en-US" sz="4000" u="none" cap="none" strike="noStrike">
                <a:solidFill>
                  <a:srgbClr val="2A99A3"/>
                </a:solidFill>
                <a:latin typeface="Arial Narrow"/>
                <a:ea typeface="Arial Narrow"/>
                <a:cs typeface="Arial Narrow"/>
                <a:sym typeface="Arial Narrow"/>
              </a:rPr>
              <a:t>Problema o necesidad</a:t>
            </a:r>
            <a:endParaRPr/>
          </a:p>
        </p:txBody>
      </p:sp>
      <p:sp>
        <p:nvSpPr>
          <p:cNvPr id="185" name="Google Shape;185;p5"/>
          <p:cNvSpPr txBox="1"/>
          <p:nvPr/>
        </p:nvSpPr>
        <p:spPr>
          <a:xfrm>
            <a:off x="2049462" y="2303462"/>
            <a:ext cx="8221662" cy="25098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Planteamiento y acotamiento del problema y su justificación en términos de necesidades y pertinencia.</a:t>
            </a: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 problema o necesidad pueden ser de orden investigativo, de desarrollo, apropiación, evaluación, desarrollo de necesidades institucionales o mejora de una tecnología. También puede estar ligado a una iniciativa de emprendimiento o al desarrollo de un sistema de aplicación social o institucional. Se debe dejar claro lo que se va a hacer y por qué razón se va a hacer.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6"/>
          <p:cNvSpPr txBox="1"/>
          <p:nvPr/>
        </p:nvSpPr>
        <p:spPr>
          <a:xfrm>
            <a:off x="1543050" y="979487"/>
            <a:ext cx="9236075" cy="7080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99A3"/>
              </a:buClr>
              <a:buSzPts val="4000"/>
              <a:buFont typeface="Arial Narrow"/>
              <a:buNone/>
            </a:pPr>
            <a:r>
              <a:rPr b="1" i="0" lang="en-US" sz="4000" u="none" cap="none" strike="noStrike">
                <a:solidFill>
                  <a:srgbClr val="2A99A3"/>
                </a:solidFill>
                <a:latin typeface="Arial Narrow"/>
                <a:ea typeface="Arial Narrow"/>
                <a:cs typeface="Arial Narrow"/>
                <a:sym typeface="Arial Narrow"/>
              </a:rPr>
              <a:t>Marco teórico y estado del arte</a:t>
            </a:r>
            <a:endParaRPr/>
          </a:p>
        </p:txBody>
      </p:sp>
      <p:sp>
        <p:nvSpPr>
          <p:cNvPr id="191" name="Google Shape;191;p6"/>
          <p:cNvSpPr txBox="1"/>
          <p:nvPr/>
        </p:nvSpPr>
        <p:spPr>
          <a:xfrm>
            <a:off x="2049462" y="2303462"/>
            <a:ext cx="8221662" cy="12001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Abordaje breve de los principales aspectos teóricos que respaldan el proyecto (Conceptos, leyes, principios, fundamentos, etc.).  Descripción de tecnologías y desarrollos similares tomados como referente o punto de partida para ejecución del proyecto. </a:t>
            </a:r>
            <a:r>
              <a:rPr b="1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(Elaboración opcional)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7"/>
          <p:cNvSpPr txBox="1"/>
          <p:nvPr/>
        </p:nvSpPr>
        <p:spPr>
          <a:xfrm>
            <a:off x="1543050" y="944562"/>
            <a:ext cx="92361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99A3"/>
              </a:buClr>
              <a:buSzPts val="4000"/>
              <a:buFont typeface="Arial Narrow"/>
              <a:buNone/>
            </a:pPr>
            <a:r>
              <a:rPr b="1" i="0" lang="en-US" sz="4000" u="none" cap="none" strike="noStrike">
                <a:solidFill>
                  <a:srgbClr val="2A99A3"/>
                </a:solidFill>
                <a:latin typeface="Arial Narrow"/>
                <a:ea typeface="Arial Narrow"/>
                <a:cs typeface="Arial Narrow"/>
                <a:sym typeface="Arial Narrow"/>
              </a:rPr>
              <a:t>Objetivos del proyecto</a:t>
            </a:r>
            <a:endParaRPr/>
          </a:p>
        </p:txBody>
      </p:sp>
      <p:sp>
        <p:nvSpPr>
          <p:cNvPr id="197" name="Google Shape;197;p7"/>
          <p:cNvSpPr txBox="1"/>
          <p:nvPr/>
        </p:nvSpPr>
        <p:spPr>
          <a:xfrm>
            <a:off x="741362" y="2165350"/>
            <a:ext cx="11064875" cy="43338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 Narrow"/>
              <a:buNone/>
            </a:pPr>
            <a:r>
              <a:rPr b="0" i="1" lang="en-US" sz="1800" u="none" cap="none" strike="noStrik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rPr>
              <a:t>Los objetivos son los resultados deseados que se esperan alcanzar con la ejecución de las actividades que integran un proyecto. Deben ser medibles o cuantificables, realistas, limitados en el tiempo, realizables y precisos. Con base en los objetivos se realiza la evaluación de éxito o fracaso del proyecto. Son la ruta o guía de las actividades a realizar, por lo que dan direccionalidad al proyecto. </a:t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 Narrow"/>
              <a:buNone/>
            </a:pPr>
            <a:r>
              <a:rPr b="0" i="1" lang="en-US" sz="1800" u="none" cap="none" strike="noStrik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rPr>
              <a:t>Los objetivos deben mostrar una relación clara y consistente con la descripción del problema y, específicamente, con las preguntas o hipótesis que se quieren resolver. La formulación de objetivos claros y viables constituye una base importante para juzgar el resto de la propuesta y, además, facilita la estructuración de la metodología.</a:t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 Narrow"/>
              <a:buNone/>
            </a:pPr>
            <a:r>
              <a:rPr b="0" i="1" lang="en-US" sz="1800" u="none" cap="none" strike="noStrik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rPr>
              <a:t>Se deben diferenciar claramente el objetivo general y los objetivos específicos. </a:t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 Narrow"/>
              <a:buNone/>
            </a:pPr>
            <a:r>
              <a:rPr b="0" i="1" lang="en-US" sz="1800" u="none" cap="none" strike="noStrik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rPr>
              <a:t>Para plantear los objetivos se deben responder las siguientes preguntas: ¿Qué quiero hacer?, ¿Por qué lo quiero o debo hacer?, ¿Cómo lo voy a hacer?, ¿Cuando lo voy a hacer?, ¿Cómo lo voy a hacer? </a:t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 Narrow"/>
              <a:buNone/>
            </a:pPr>
            <a:r>
              <a:rPr b="0" i="1" lang="en-US" sz="1800" u="none" cap="none" strike="noStrik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rPr>
              <a:t>Los objetivos responden a la siguiente estructura: </a:t>
            </a:r>
            <a:r>
              <a:rPr b="0" i="1" lang="en-US" sz="1800" u="none" cap="none" strike="noStrike">
                <a:solidFill>
                  <a:srgbClr val="FF0000"/>
                </a:solidFill>
                <a:latin typeface="Arial Narrow"/>
                <a:ea typeface="Arial Narrow"/>
                <a:cs typeface="Arial Narrow"/>
                <a:sym typeface="Arial Narrow"/>
              </a:rPr>
              <a:t>Verbo en infinitivo </a:t>
            </a:r>
            <a:r>
              <a:rPr b="0" i="1" lang="en-US" sz="1800" u="none" cap="none" strike="noStrik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rPr>
              <a:t>+ </a:t>
            </a:r>
            <a:r>
              <a:rPr b="0" i="1" lang="en-US" sz="1800" u="none" cap="none" strike="noStrike">
                <a:solidFill>
                  <a:schemeClr val="accent1"/>
                </a:solidFill>
                <a:latin typeface="Arial Narrow"/>
                <a:ea typeface="Arial Narrow"/>
                <a:cs typeface="Arial Narrow"/>
                <a:sym typeface="Arial Narrow"/>
              </a:rPr>
              <a:t>Sujeto</a:t>
            </a:r>
            <a:r>
              <a:rPr b="0" i="1" lang="en-US" sz="1800" u="none" cap="none" strike="noStrik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rPr>
              <a:t> + </a:t>
            </a:r>
            <a:r>
              <a:rPr b="0" i="1" lang="en-US" sz="1800" u="none" cap="none" strike="noStrike">
                <a:solidFill>
                  <a:srgbClr val="FFC000"/>
                </a:solidFill>
                <a:latin typeface="Arial Narrow"/>
                <a:ea typeface="Arial Narrow"/>
                <a:cs typeface="Arial Narrow"/>
                <a:sym typeface="Arial Narrow"/>
              </a:rPr>
              <a:t>Condición</a:t>
            </a:r>
            <a:r>
              <a:rPr b="0" i="1" lang="en-US" sz="1800" u="none" cap="none" strike="noStrik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rPr>
              <a:t> + </a:t>
            </a:r>
            <a:r>
              <a:rPr b="0" i="1" lang="en-US" sz="1800" u="none" cap="none" strike="noStrike">
                <a:solidFill>
                  <a:srgbClr val="70AD47"/>
                </a:solidFill>
                <a:latin typeface="Arial Narrow"/>
                <a:ea typeface="Arial Narrow"/>
                <a:cs typeface="Arial Narrow"/>
                <a:sym typeface="Arial Narrow"/>
              </a:rPr>
              <a:t>Recurso </a:t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 Narrow"/>
              <a:buNone/>
            </a:pPr>
            <a:r>
              <a:rPr b="0" i="1" lang="en-US" sz="1800" u="none" cap="none" strike="noStrik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rPr>
              <a:t>Ejemplo: </a:t>
            </a:r>
            <a:r>
              <a:rPr b="0" i="1" lang="en-US" sz="1800" u="none" cap="none" strike="noStrike">
                <a:solidFill>
                  <a:srgbClr val="FF0000"/>
                </a:solidFill>
                <a:latin typeface="Arial Narrow"/>
                <a:ea typeface="Arial Narrow"/>
                <a:cs typeface="Arial Narrow"/>
                <a:sym typeface="Arial Narrow"/>
              </a:rPr>
              <a:t>Determinar </a:t>
            </a:r>
            <a:r>
              <a:rPr b="0" i="1" lang="en-US" sz="1800" u="none" cap="none" strike="noStrik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rPr>
              <a:t>el </a:t>
            </a:r>
            <a:r>
              <a:rPr b="0" i="1" lang="en-US" sz="1800" u="none" cap="none" strike="noStrike">
                <a:solidFill>
                  <a:schemeClr val="accent1"/>
                </a:solidFill>
                <a:latin typeface="Arial Narrow"/>
                <a:ea typeface="Arial Narrow"/>
                <a:cs typeface="Arial Narrow"/>
                <a:sym typeface="Arial Narrow"/>
              </a:rPr>
              <a:t>rango de operación estable de un motor XXX </a:t>
            </a:r>
            <a:r>
              <a:rPr b="0" i="1" lang="en-US" sz="1800" u="none" cap="none" strike="noStrik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rPr>
              <a:t>que </a:t>
            </a:r>
            <a:r>
              <a:rPr b="0" i="1" lang="en-US" sz="1800" u="none" cap="none" strike="noStrike">
                <a:solidFill>
                  <a:srgbClr val="FFC000"/>
                </a:solidFill>
                <a:latin typeface="Arial Narrow"/>
                <a:ea typeface="Arial Narrow"/>
                <a:cs typeface="Arial Narrow"/>
                <a:sym typeface="Arial Narrow"/>
              </a:rPr>
              <a:t>utiliza gas de síntesis de bajo poder calorífico </a:t>
            </a:r>
            <a:r>
              <a:rPr b="0" i="1" lang="en-US" sz="1800" u="none" cap="none" strike="noStrike">
                <a:solidFill>
                  <a:srgbClr val="70AD47"/>
                </a:solidFill>
                <a:latin typeface="Arial Narrow"/>
                <a:ea typeface="Arial Narrow"/>
                <a:cs typeface="Arial Narrow"/>
                <a:sym typeface="Arial Narrow"/>
              </a:rPr>
              <a:t>a partir de un modelo cero dimensional con cinética química detallada 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8"/>
          <p:cNvSpPr txBox="1"/>
          <p:nvPr/>
        </p:nvSpPr>
        <p:spPr>
          <a:xfrm>
            <a:off x="1543050" y="979487"/>
            <a:ext cx="9236075" cy="7080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99A3"/>
              </a:buClr>
              <a:buSzPts val="4000"/>
              <a:buFont typeface="Arial Narrow"/>
              <a:buNone/>
            </a:pPr>
            <a:r>
              <a:rPr b="1" i="0" lang="en-US" sz="4000" u="none" cap="none" strike="noStrike">
                <a:solidFill>
                  <a:srgbClr val="2A99A3"/>
                </a:solidFill>
                <a:latin typeface="Arial Narrow"/>
                <a:ea typeface="Arial Narrow"/>
                <a:cs typeface="Arial Narrow"/>
                <a:sym typeface="Arial Narrow"/>
              </a:rPr>
              <a:t>Metodología </a:t>
            </a:r>
            <a:endParaRPr/>
          </a:p>
        </p:txBody>
      </p:sp>
      <p:sp>
        <p:nvSpPr>
          <p:cNvPr id="203" name="Google Shape;203;p8"/>
          <p:cNvSpPr txBox="1"/>
          <p:nvPr/>
        </p:nvSpPr>
        <p:spPr>
          <a:xfrm>
            <a:off x="2049462" y="2303462"/>
            <a:ext cx="8221662" cy="23082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Breve descripción paso a paso de las actividades que se desarrollaran para dar solución a los objetivos del proyecto. Se debe hacer una diferenciación entre los objetivos y las actividades que ayudan a dar cumplimiento a cada objetivo. </a:t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Para plantear una metodología se recomienda dividir el proyecto en etapas (objetivos específicos) y hacer una descripción de actividades relacionando los recursos económicos, físicos, de personal y de tiempo que son necesarios para llevarlos a cabo. También es importante considerar un entregable que por cada actividad dé cuenta del cumplimiento de esta. 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9"/>
          <p:cNvSpPr txBox="1"/>
          <p:nvPr/>
        </p:nvSpPr>
        <p:spPr>
          <a:xfrm>
            <a:off x="1543050" y="979487"/>
            <a:ext cx="9236075" cy="7080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99A3"/>
              </a:buClr>
              <a:buSzPts val="4000"/>
              <a:buFont typeface="Arial Narrow"/>
              <a:buNone/>
            </a:pPr>
            <a:r>
              <a:rPr b="1" i="0" lang="en-US" sz="4000" u="none" cap="none" strike="noStrike">
                <a:solidFill>
                  <a:srgbClr val="2A99A3"/>
                </a:solidFill>
                <a:latin typeface="Arial Narrow"/>
                <a:ea typeface="Arial Narrow"/>
                <a:cs typeface="Arial Narrow"/>
                <a:sym typeface="Arial Narrow"/>
              </a:rPr>
              <a:t>Resultados y productos esperados </a:t>
            </a:r>
            <a:endParaRPr/>
          </a:p>
        </p:txBody>
      </p:sp>
      <p:sp>
        <p:nvSpPr>
          <p:cNvPr id="209" name="Google Shape;209;p9"/>
          <p:cNvSpPr txBox="1"/>
          <p:nvPr/>
        </p:nvSpPr>
        <p:spPr>
          <a:xfrm>
            <a:off x="2049462" y="2303462"/>
            <a:ext cx="8221662" cy="20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Descripción de posibles productos a alcanzar con el desarrollo del proyecto. Ejemplo: idea de emprendimiento, desarrollo de prototipos funcionales de 1°, 2°o 3° nivel de complejidad,  plan de medios, producciones para la Institución Educativa tales como: Periódico Institucional, Revista Institucional, mejora en las instalaciones eléctricas por ejemplo, según el programa de formación. </a:t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1_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2018-04-11T11:26:00Z</dcterms:created>
  <dc:creator>Jonathan Ochoa Villegas</dc:creator>
</cp:coreProperties>
</file>